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57" r:id="rId4"/>
    <p:sldId id="2320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5" userDrawn="1">
          <p15:clr>
            <a:srgbClr val="A4A3A4"/>
          </p15:clr>
        </p15:guide>
        <p15:guide id="6" pos="4694" userDrawn="1">
          <p15:clr>
            <a:srgbClr val="A4A3A4"/>
          </p15:clr>
        </p15:guide>
        <p15:guide id="7" pos="5715" userDrawn="1">
          <p15:clr>
            <a:srgbClr val="A4A3A4"/>
          </p15:clr>
        </p15:guide>
        <p15:guide id="8" pos="3787" userDrawn="1">
          <p15:clr>
            <a:srgbClr val="A4A3A4"/>
          </p15:clr>
        </p15:guide>
        <p15:guide id="9" orient="horz" pos="346" userDrawn="1">
          <p15:clr>
            <a:srgbClr val="A4A3A4"/>
          </p15:clr>
        </p15:guide>
        <p15:guide id="10" orient="horz" pos="4201" userDrawn="1">
          <p15:clr>
            <a:srgbClr val="A4A3A4"/>
          </p15:clr>
        </p15:guide>
        <p15:guide id="11" orient="horz" pos="799" userDrawn="1">
          <p15:clr>
            <a:srgbClr val="A4A3A4"/>
          </p15:clr>
        </p15:guide>
        <p15:guide id="12" orient="horz" pos="3407" userDrawn="1">
          <p15:clr>
            <a:srgbClr val="A4A3A4"/>
          </p15:clr>
        </p15:guide>
        <p15:guide id="13" pos="1973" userDrawn="1">
          <p15:clr>
            <a:srgbClr val="A4A3A4"/>
          </p15:clr>
        </p15:guide>
        <p15:guide id="14" pos="2993" userDrawn="1">
          <p15:clr>
            <a:srgbClr val="A4A3A4"/>
          </p15:clr>
        </p15:guide>
        <p15:guide id="15" pos="2767" userDrawn="1">
          <p15:clr>
            <a:srgbClr val="A4A3A4"/>
          </p15:clr>
        </p15:guide>
        <p15:guide id="16" pos="2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1902" y="306"/>
      </p:cViewPr>
      <p:guideLst>
        <p:guide orient="horz" pos="1820"/>
        <p:guide pos="2880"/>
        <p:guide pos="45"/>
        <p:guide pos="4694"/>
        <p:guide pos="5715"/>
        <p:guide pos="3787"/>
        <p:guide orient="horz" pos="346"/>
        <p:guide orient="horz" pos="4201"/>
        <p:guide orient="horz" pos="799"/>
        <p:guide orient="horz" pos="3407"/>
        <p:guide pos="1973"/>
        <p:guide pos="2993"/>
        <p:guide pos="2767"/>
        <p:guide pos="2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5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03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691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CB71-9CB1-40BD-87D5-697EA67CBA46}" type="datetime1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352-8D1E-4398-B934-C6EA6ED0A7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322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CA1EF6-7B6E-DE45-E288-89A526D5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4759-63AD-45B4-A61D-46EC084D52EF}" type="datetime1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CEC3761-ED93-5E01-C1AC-5BD1FE76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7FC39A-47F7-62CD-E2CE-D23171F7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352-8D1E-4398-B934-C6EA6ED0A7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880B0EC-02F5-61A9-39AC-923F84D74151}"/>
              </a:ext>
            </a:extLst>
          </p:cNvPr>
          <p:cNvCxnSpPr/>
          <p:nvPr userDrawn="1"/>
        </p:nvCxnSpPr>
        <p:spPr>
          <a:xfrm>
            <a:off x="305974" y="2630659"/>
            <a:ext cx="642541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E6792D0-73D9-554C-B60C-AA8C89A8CA3F}"/>
              </a:ext>
            </a:extLst>
          </p:cNvPr>
          <p:cNvSpPr/>
          <p:nvPr userDrawn="1"/>
        </p:nvSpPr>
        <p:spPr>
          <a:xfrm>
            <a:off x="-617220" y="914400"/>
            <a:ext cx="369278" cy="45016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503767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623F3B-126D-73CB-CDEC-649FCA87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2F36-17DE-4652-A783-2B2AC88C4E82}" type="datetime1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2EC3AE-930D-88AF-298A-8B3C8C5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0556C2-266D-7ECF-F4FB-83D6C561C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352-8D1E-4398-B934-C6EA6ED0A7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8707D4B-0D0C-C7F9-E369-4A162509F938}"/>
              </a:ext>
            </a:extLst>
          </p:cNvPr>
          <p:cNvCxnSpPr/>
          <p:nvPr userDrawn="1"/>
        </p:nvCxnSpPr>
        <p:spPr>
          <a:xfrm>
            <a:off x="262011" y="886264"/>
            <a:ext cx="642541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BE9FABD-C311-E158-DE01-B5633C44E9D8}"/>
              </a:ext>
            </a:extLst>
          </p:cNvPr>
          <p:cNvGrpSpPr/>
          <p:nvPr userDrawn="1"/>
        </p:nvGrpSpPr>
        <p:grpSpPr>
          <a:xfrm>
            <a:off x="206619" y="136525"/>
            <a:ext cx="507316" cy="646309"/>
            <a:chOff x="1491175" y="1715622"/>
            <a:chExt cx="676421" cy="646309"/>
          </a:xfrm>
          <a:solidFill>
            <a:srgbClr val="C00000"/>
          </a:solidFill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8891833E-8012-B083-9755-11B1727CCAEC}"/>
                </a:ext>
              </a:extLst>
            </p:cNvPr>
            <p:cNvSpPr/>
            <p:nvPr userDrawn="1"/>
          </p:nvSpPr>
          <p:spPr>
            <a:xfrm>
              <a:off x="1565030" y="1798587"/>
              <a:ext cx="602566" cy="56334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73928F9-27DB-0FED-61F5-25B303D0A4E8}"/>
                </a:ext>
              </a:extLst>
            </p:cNvPr>
            <p:cNvSpPr/>
            <p:nvPr userDrawn="1"/>
          </p:nvSpPr>
          <p:spPr>
            <a:xfrm>
              <a:off x="1491175" y="1715622"/>
              <a:ext cx="602566" cy="5633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D3942E89-754A-B94B-21E6-FD824AB44673}"/>
              </a:ext>
            </a:extLst>
          </p:cNvPr>
          <p:cNvSpPr/>
          <p:nvPr userDrawn="1"/>
        </p:nvSpPr>
        <p:spPr>
          <a:xfrm>
            <a:off x="-606669" y="418197"/>
            <a:ext cx="369278" cy="45016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DCFC2F28-5248-1AD3-CE99-79C74F186938}"/>
              </a:ext>
            </a:extLst>
          </p:cNvPr>
          <p:cNvSpPr/>
          <p:nvPr userDrawn="1"/>
        </p:nvSpPr>
        <p:spPr>
          <a:xfrm>
            <a:off x="-606669" y="1079379"/>
            <a:ext cx="369278" cy="45016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0D369B4-F5C5-5AF1-7688-5E83BAD4531D}"/>
              </a:ext>
            </a:extLst>
          </p:cNvPr>
          <p:cNvSpPr/>
          <p:nvPr userDrawn="1"/>
        </p:nvSpPr>
        <p:spPr>
          <a:xfrm>
            <a:off x="-606669" y="1740561"/>
            <a:ext cx="369278" cy="45016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1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10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39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0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43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63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40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69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78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19216-B4AB-41A0-928E-F1E2BFF499E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7BD26-5F60-44B2-9F8E-1AF4C342B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6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7CFD-A86E-4825-A1D5-C2889B726B33}" type="datetime1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352-8D1E-4398-B934-C6EA6ED0A7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1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DEFECD4-1195-18B8-B4F0-014E001F9460}"/>
              </a:ext>
            </a:extLst>
          </p:cNvPr>
          <p:cNvSpPr txBox="1"/>
          <p:nvPr/>
        </p:nvSpPr>
        <p:spPr>
          <a:xfrm>
            <a:off x="71437" y="272275"/>
            <a:ext cx="4321175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b="1" dirty="0"/>
              <a:t>⒈ 起業の動機</a:t>
            </a:r>
            <a:endParaRPr kumimoji="1"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A6CA81C-B7BF-AB02-8A1C-34F9FFDD1986}"/>
              </a:ext>
            </a:extLst>
          </p:cNvPr>
          <p:cNvSpPr txBox="1"/>
          <p:nvPr/>
        </p:nvSpPr>
        <p:spPr>
          <a:xfrm>
            <a:off x="79610" y="548241"/>
            <a:ext cx="432117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1100" dirty="0"/>
              <a:t>なぜ起業するのですか？　</a:t>
            </a:r>
            <a:endParaRPr kumimoji="1" lang="en-US" altLang="ja-JP" sz="1100" dirty="0"/>
          </a:p>
          <a:p>
            <a:r>
              <a:rPr kumimoji="1" lang="ja-JP" altLang="en-US" sz="1100" dirty="0"/>
              <a:t>なんのために起業するのですか？</a:t>
            </a:r>
            <a:endParaRPr kumimoji="1" lang="en-US" altLang="ja-JP" sz="11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DCD1D7-7DFF-072C-B051-C31C2EF299FA}"/>
              </a:ext>
            </a:extLst>
          </p:cNvPr>
          <p:cNvSpPr txBox="1"/>
          <p:nvPr/>
        </p:nvSpPr>
        <p:spPr>
          <a:xfrm>
            <a:off x="71437" y="2492827"/>
            <a:ext cx="4321175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b="1" dirty="0"/>
              <a:t>⒊ コンセプト</a:t>
            </a:r>
            <a:endParaRPr kumimoji="1" lang="en-US" altLang="ja-JP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8AB31A-D0AB-29EC-6FB1-DA2D41F59A32}"/>
              </a:ext>
            </a:extLst>
          </p:cNvPr>
          <p:cNvSpPr txBox="1"/>
          <p:nvPr/>
        </p:nvSpPr>
        <p:spPr>
          <a:xfrm>
            <a:off x="1559996" y="2558960"/>
            <a:ext cx="7429966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1100" u="sng" dirty="0"/>
              <a:t>アイデアをビジネスにした時の姿を、「①誰に」「②何を」「③どのように」の３つで具体化してみましょう</a:t>
            </a:r>
            <a:endParaRPr kumimoji="1" lang="en-US" altLang="ja-JP" sz="1100" u="sng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1C4D0A8-F7BC-D098-2DA4-B5742ADD7D98}"/>
              </a:ext>
            </a:extLst>
          </p:cNvPr>
          <p:cNvSpPr/>
          <p:nvPr/>
        </p:nvSpPr>
        <p:spPr>
          <a:xfrm>
            <a:off x="4743217" y="903838"/>
            <a:ext cx="4321174" cy="1403424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/>
              <a:t>代表者名</a:t>
            </a:r>
            <a:endParaRPr kumimoji="1" lang="en-US" altLang="ja-JP" dirty="0"/>
          </a:p>
          <a:p>
            <a:r>
              <a:rPr kumimoji="1" lang="ja-JP" altLang="en-US" sz="1100" dirty="0"/>
              <a:t>　　</a:t>
            </a:r>
            <a:endParaRPr kumimoji="1" lang="en-US" altLang="ja-JP" sz="1100" dirty="0"/>
          </a:p>
          <a:p>
            <a:r>
              <a:rPr kumimoji="1" lang="ja-JP" altLang="en-US" sz="1100" dirty="0"/>
              <a:t>　</a:t>
            </a:r>
            <a:endParaRPr kumimoji="1" lang="en-US" altLang="ja-JP" sz="1100" dirty="0"/>
          </a:p>
          <a:p>
            <a:r>
              <a:rPr kumimoji="1" lang="ja-JP" altLang="en-US" dirty="0"/>
              <a:t>屋号（法人名）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6752908-539D-D3D2-CF3A-3D7787A339A4}"/>
              </a:ext>
            </a:extLst>
          </p:cNvPr>
          <p:cNvSpPr/>
          <p:nvPr/>
        </p:nvSpPr>
        <p:spPr>
          <a:xfrm>
            <a:off x="79607" y="3222190"/>
            <a:ext cx="4321176" cy="1512000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862025-B9D1-FA83-FD08-5601DD50BF12}"/>
              </a:ext>
            </a:extLst>
          </p:cNvPr>
          <p:cNvSpPr txBox="1"/>
          <p:nvPr/>
        </p:nvSpPr>
        <p:spPr>
          <a:xfrm>
            <a:off x="79608" y="2846367"/>
            <a:ext cx="4321175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100" b="1" dirty="0"/>
              <a:t>①誰に：</a:t>
            </a:r>
            <a:r>
              <a:rPr kumimoji="1" lang="ja-JP" altLang="en-US" sz="1100" dirty="0"/>
              <a:t>ターゲットになるのはどんな人ですか？年齢、職業、趣味、価値観、ライフスタイルなど</a:t>
            </a:r>
            <a:endParaRPr kumimoji="1" lang="en-US" altLang="ja-JP" sz="11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3D49EE6-409E-DA5F-82BB-C42AF3A14C28}"/>
              </a:ext>
            </a:extLst>
          </p:cNvPr>
          <p:cNvSpPr txBox="1"/>
          <p:nvPr/>
        </p:nvSpPr>
        <p:spPr>
          <a:xfrm>
            <a:off x="82785" y="4846037"/>
            <a:ext cx="4317998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100" b="1" dirty="0"/>
              <a:t>③どのように：</a:t>
            </a:r>
            <a:r>
              <a:rPr kumimoji="1" lang="ja-JP" altLang="en-US" sz="1100" dirty="0"/>
              <a:t>製造方法、提供方法に特長はありますか？売る場所はどこですか？どのようにプロモーション（販促）をしますか？</a:t>
            </a:r>
            <a:endParaRPr kumimoji="1" lang="en-US" altLang="ja-JP" sz="1100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6D4E208-274F-322B-1762-EB5D0D5E9562}"/>
              </a:ext>
            </a:extLst>
          </p:cNvPr>
          <p:cNvSpPr/>
          <p:nvPr/>
        </p:nvSpPr>
        <p:spPr>
          <a:xfrm>
            <a:off x="4751392" y="3222190"/>
            <a:ext cx="4321171" cy="1512000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7D0DA2C-40A8-A774-AA8C-63B11DB7811B}"/>
              </a:ext>
            </a:extLst>
          </p:cNvPr>
          <p:cNvSpPr/>
          <p:nvPr/>
        </p:nvSpPr>
        <p:spPr>
          <a:xfrm>
            <a:off x="4751392" y="5205467"/>
            <a:ext cx="4321171" cy="1512000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27C37-FC82-E251-8BB7-462C4BF7FDE0}"/>
              </a:ext>
            </a:extLst>
          </p:cNvPr>
          <p:cNvSpPr txBox="1"/>
          <p:nvPr/>
        </p:nvSpPr>
        <p:spPr>
          <a:xfrm>
            <a:off x="4751386" y="4846037"/>
            <a:ext cx="4317998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100" b="1" dirty="0"/>
              <a:t>ターゲットにとっての価値：</a:t>
            </a:r>
            <a:endParaRPr kumimoji="1" lang="en-US" altLang="ja-JP" sz="1100" b="1" dirty="0"/>
          </a:p>
          <a:p>
            <a:r>
              <a:rPr kumimoji="1" lang="ja-JP" altLang="en-US" sz="1100" dirty="0"/>
              <a:t>ターゲットがあなたのビジネスから受け取る「何か良いこと」は？</a:t>
            </a:r>
            <a:endParaRPr kumimoji="1" lang="en-US" altLang="ja-JP" sz="11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AADCFB-753E-7218-6239-66E853A7B78B}"/>
              </a:ext>
            </a:extLst>
          </p:cNvPr>
          <p:cNvSpPr txBox="1"/>
          <p:nvPr/>
        </p:nvSpPr>
        <p:spPr>
          <a:xfrm>
            <a:off x="4743215" y="270209"/>
            <a:ext cx="4321175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b="1" dirty="0"/>
              <a:t>⒉ 事業名など</a:t>
            </a:r>
            <a:endParaRPr kumimoji="1" lang="en-US" altLang="ja-JP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A8BC02-B07C-092C-1C11-BF660790B746}"/>
              </a:ext>
            </a:extLst>
          </p:cNvPr>
          <p:cNvSpPr txBox="1"/>
          <p:nvPr/>
        </p:nvSpPr>
        <p:spPr>
          <a:xfrm>
            <a:off x="4751390" y="584196"/>
            <a:ext cx="432117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1100" dirty="0"/>
              <a:t>自分のビジネスや理念を表現できる屋号や法人名</a:t>
            </a:r>
            <a:endParaRPr kumimoji="1" lang="en-US" altLang="ja-JP" sz="1100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FFA8131F-E3A1-9E6D-586C-8B849D3601F4}"/>
              </a:ext>
            </a:extLst>
          </p:cNvPr>
          <p:cNvSpPr/>
          <p:nvPr/>
        </p:nvSpPr>
        <p:spPr>
          <a:xfrm>
            <a:off x="79609" y="903836"/>
            <a:ext cx="4321174" cy="1403425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FA6D2EB-D407-2CC0-E568-6F87DD9614CF}"/>
              </a:ext>
            </a:extLst>
          </p:cNvPr>
          <p:cNvSpPr/>
          <p:nvPr/>
        </p:nvSpPr>
        <p:spPr>
          <a:xfrm>
            <a:off x="79612" y="5205467"/>
            <a:ext cx="4321171" cy="1512000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2B1AE57-0C7F-B966-46DD-D57507B8F129}"/>
              </a:ext>
            </a:extLst>
          </p:cNvPr>
          <p:cNvSpPr txBox="1"/>
          <p:nvPr/>
        </p:nvSpPr>
        <p:spPr>
          <a:xfrm>
            <a:off x="4743215" y="2846367"/>
            <a:ext cx="4321171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100" b="1" dirty="0"/>
              <a:t>②何を：</a:t>
            </a:r>
            <a:r>
              <a:rPr kumimoji="1" lang="ja-JP" altLang="en-US" sz="1100" dirty="0"/>
              <a:t>売るもの（商品／サービス）は何ですか？どんな特徴がありますか？いくらで販売しますか？</a:t>
            </a:r>
            <a:endParaRPr kumimoji="1"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343562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AEC03D5-0D23-2183-60A3-461373AF7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277360"/>
              </p:ext>
            </p:extLst>
          </p:nvPr>
        </p:nvGraphicFramePr>
        <p:xfrm>
          <a:off x="71439" y="1233489"/>
          <a:ext cx="4321174" cy="3599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520">
                  <a:extLst>
                    <a:ext uri="{9D8B030D-6E8A-4147-A177-3AD203B41FA5}">
                      <a16:colId xmlns:a16="http://schemas.microsoft.com/office/drawing/2014/main" val="2655285668"/>
                    </a:ext>
                  </a:extLst>
                </a:gridCol>
                <a:gridCol w="2179837">
                  <a:extLst>
                    <a:ext uri="{9D8B030D-6E8A-4147-A177-3AD203B41FA5}">
                      <a16:colId xmlns:a16="http://schemas.microsoft.com/office/drawing/2014/main" val="754115887"/>
                    </a:ext>
                  </a:extLst>
                </a:gridCol>
                <a:gridCol w="1801817">
                  <a:extLst>
                    <a:ext uri="{9D8B030D-6E8A-4147-A177-3AD203B41FA5}">
                      <a16:colId xmlns:a16="http://schemas.microsoft.com/office/drawing/2014/main" val="1628696807"/>
                    </a:ext>
                  </a:extLst>
                </a:gridCol>
              </a:tblGrid>
              <a:tr h="27692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費目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金額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00135"/>
                  </a:ext>
                </a:extLst>
              </a:tr>
              <a:tr h="276923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売上高</a:t>
                      </a:r>
                      <a:endParaRPr kumimoji="1" lang="en-US" altLang="ja-JP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729861"/>
                  </a:ext>
                </a:extLst>
              </a:tr>
              <a:tr h="276923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売上原価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100134"/>
                  </a:ext>
                </a:extLst>
              </a:tr>
              <a:tr h="276923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売上総利益</a:t>
                      </a:r>
                      <a:endParaRPr kumimoji="1" lang="en-US" altLang="ja-JP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910912"/>
                  </a:ext>
                </a:extLst>
              </a:tr>
              <a:tr h="276923">
                <a:tc rowSpan="7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人件費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555823"/>
                  </a:ext>
                </a:extLst>
              </a:tr>
              <a:tr h="2769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家賃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827841"/>
                  </a:ext>
                </a:extLst>
              </a:tr>
              <a:tr h="2769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水道光熱費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212369"/>
                  </a:ext>
                </a:extLst>
              </a:tr>
              <a:tr h="2769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広告宣伝費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899865"/>
                  </a:ext>
                </a:extLst>
              </a:tr>
              <a:tr h="2769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453208"/>
                  </a:ext>
                </a:extLst>
              </a:tr>
              <a:tr h="2769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減価償却費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990407"/>
                  </a:ext>
                </a:extLst>
              </a:tr>
              <a:tr h="2769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その他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98749"/>
                  </a:ext>
                </a:extLst>
              </a:tr>
              <a:tr h="276923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一般費および販売管理費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445696"/>
                  </a:ext>
                </a:extLst>
              </a:tr>
              <a:tr h="276923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営業利益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603163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9D5A46E-0394-B70B-FA8F-D022A1CF4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45588"/>
              </p:ext>
            </p:extLst>
          </p:nvPr>
        </p:nvGraphicFramePr>
        <p:xfrm>
          <a:off x="4751389" y="1233489"/>
          <a:ext cx="4321175" cy="3593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067">
                  <a:extLst>
                    <a:ext uri="{9D8B030D-6E8A-4147-A177-3AD203B41FA5}">
                      <a16:colId xmlns:a16="http://schemas.microsoft.com/office/drawing/2014/main" val="754115887"/>
                    </a:ext>
                  </a:extLst>
                </a:gridCol>
                <a:gridCol w="1063683">
                  <a:extLst>
                    <a:ext uri="{9D8B030D-6E8A-4147-A177-3AD203B41FA5}">
                      <a16:colId xmlns:a16="http://schemas.microsoft.com/office/drawing/2014/main" val="153960171"/>
                    </a:ext>
                  </a:extLst>
                </a:gridCol>
                <a:gridCol w="851765">
                  <a:extLst>
                    <a:ext uri="{9D8B030D-6E8A-4147-A177-3AD203B41FA5}">
                      <a16:colId xmlns:a16="http://schemas.microsoft.com/office/drawing/2014/main" val="61652372"/>
                    </a:ext>
                  </a:extLst>
                </a:gridCol>
                <a:gridCol w="1246361">
                  <a:extLst>
                    <a:ext uri="{9D8B030D-6E8A-4147-A177-3AD203B41FA5}">
                      <a16:colId xmlns:a16="http://schemas.microsoft.com/office/drawing/2014/main" val="1777025477"/>
                    </a:ext>
                  </a:extLst>
                </a:gridCol>
                <a:gridCol w="824299">
                  <a:extLst>
                    <a:ext uri="{9D8B030D-6E8A-4147-A177-3AD203B41FA5}">
                      <a16:colId xmlns:a16="http://schemas.microsoft.com/office/drawing/2014/main" val="1628696807"/>
                    </a:ext>
                  </a:extLst>
                </a:gridCol>
              </a:tblGrid>
              <a:tr h="246185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必要資金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調達方法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93748"/>
                  </a:ext>
                </a:extLst>
              </a:tr>
              <a:tr h="252776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費目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金額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費目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金額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00135"/>
                  </a:ext>
                </a:extLst>
              </a:tr>
              <a:tr h="11875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設備資金</a:t>
                      </a:r>
                      <a:endParaRPr kumimoji="1" lang="en-US" altLang="ja-JP" sz="10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1000" dirty="0"/>
                        <a:t>自己資金</a:t>
                      </a:r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融資</a:t>
                      </a:r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その他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729861"/>
                  </a:ext>
                </a:extLst>
              </a:tr>
              <a:tr h="280865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小計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827841"/>
                  </a:ext>
                </a:extLst>
              </a:tr>
              <a:tr h="1064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運転資金</a:t>
                      </a:r>
                      <a:endParaRPr kumimoji="1" lang="en-US" altLang="ja-JP" sz="10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212369"/>
                  </a:ext>
                </a:extLst>
              </a:tr>
              <a:tr h="280865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小計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98749"/>
                  </a:ext>
                </a:extLst>
              </a:tr>
              <a:tr h="280865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合計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8986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2B98B4-59C1-3C5E-A269-CEB0B2D500F4}"/>
              </a:ext>
            </a:extLst>
          </p:cNvPr>
          <p:cNvSpPr txBox="1"/>
          <p:nvPr/>
        </p:nvSpPr>
        <p:spPr>
          <a:xfrm>
            <a:off x="71437" y="272275"/>
            <a:ext cx="4321175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b="1" dirty="0"/>
              <a:t>⒋ 収支計画</a:t>
            </a:r>
            <a:endParaRPr kumimoji="1" lang="en-US" altLang="ja-JP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52D69D-BE57-4AC2-80BD-5A56A6554D01}"/>
              </a:ext>
            </a:extLst>
          </p:cNvPr>
          <p:cNvSpPr txBox="1"/>
          <p:nvPr/>
        </p:nvSpPr>
        <p:spPr>
          <a:xfrm>
            <a:off x="4751387" y="272276"/>
            <a:ext cx="4321175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b="1" dirty="0"/>
              <a:t>⒌ 資金計画</a:t>
            </a:r>
            <a:endParaRPr kumimoji="1" lang="en-US" altLang="ja-JP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1A69F7-3408-8F2B-8435-4D42993439CF}"/>
              </a:ext>
            </a:extLst>
          </p:cNvPr>
          <p:cNvSpPr txBox="1"/>
          <p:nvPr/>
        </p:nvSpPr>
        <p:spPr>
          <a:xfrm>
            <a:off x="71439" y="549276"/>
            <a:ext cx="4321175" cy="67710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1100" dirty="0"/>
              <a:t>一か月分の売上予測は？</a:t>
            </a:r>
            <a:endParaRPr kumimoji="1" lang="en-US" altLang="ja-JP" sz="1100" dirty="0"/>
          </a:p>
          <a:p>
            <a:r>
              <a:rPr kumimoji="1" lang="ja-JP" altLang="en-US" sz="1100" dirty="0"/>
              <a:t>どのくらいの経費がかかりますか？</a:t>
            </a:r>
            <a:endParaRPr kumimoji="1" lang="en-US" altLang="ja-JP" sz="1100" dirty="0"/>
          </a:p>
          <a:p>
            <a:r>
              <a:rPr kumimoji="1" lang="ja-JP" altLang="en-US" sz="1100" dirty="0"/>
              <a:t>利益は出ますか？</a:t>
            </a:r>
            <a:endParaRPr kumimoji="1" lang="en-US" altLang="ja-JP" sz="1100" dirty="0"/>
          </a:p>
          <a:p>
            <a:endParaRPr kumimoji="1" lang="en-US" altLang="ja-JP" sz="11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763D38-ED18-3BD5-76F6-D77CAEE5B1C3}"/>
              </a:ext>
            </a:extLst>
          </p:cNvPr>
          <p:cNvSpPr txBox="1"/>
          <p:nvPr/>
        </p:nvSpPr>
        <p:spPr>
          <a:xfrm>
            <a:off x="4751389" y="549275"/>
            <a:ext cx="4321175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1100" dirty="0"/>
              <a:t>開業にかかる資金は把握できていますか？</a:t>
            </a:r>
            <a:endParaRPr kumimoji="1" lang="en-US" altLang="ja-JP" sz="1100" dirty="0"/>
          </a:p>
          <a:p>
            <a:r>
              <a:rPr kumimoji="1" lang="ja-JP" altLang="en-US" sz="1100" dirty="0"/>
              <a:t>資金の調達方法は決まっていますか？</a:t>
            </a:r>
            <a:endParaRPr kumimoji="1" lang="en-US" altLang="ja-JP" sz="11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0D89694-3857-7523-0E35-4533D0D09120}"/>
              </a:ext>
            </a:extLst>
          </p:cNvPr>
          <p:cNvSpPr txBox="1"/>
          <p:nvPr/>
        </p:nvSpPr>
        <p:spPr>
          <a:xfrm>
            <a:off x="71439" y="5061570"/>
            <a:ext cx="3369595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000" dirty="0"/>
              <a:t>売上高の計算根拠</a:t>
            </a:r>
            <a:endParaRPr kumimoji="1" lang="en-US" altLang="ja-JP" sz="1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984776-3920-E114-B4C2-ECC7EAB0AF33}"/>
              </a:ext>
            </a:extLst>
          </p:cNvPr>
          <p:cNvSpPr txBox="1"/>
          <p:nvPr/>
        </p:nvSpPr>
        <p:spPr>
          <a:xfrm>
            <a:off x="4751388" y="5061570"/>
            <a:ext cx="3369595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000" dirty="0"/>
              <a:t>運転資金の内訳</a:t>
            </a:r>
            <a:endParaRPr kumimoji="1" lang="en-US" altLang="ja-JP" sz="10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0340F6E-A35E-DAB3-12FD-C36CB8B8FB10}"/>
              </a:ext>
            </a:extLst>
          </p:cNvPr>
          <p:cNvSpPr/>
          <p:nvPr/>
        </p:nvSpPr>
        <p:spPr>
          <a:xfrm>
            <a:off x="71438" y="5215458"/>
            <a:ext cx="4321174" cy="1453631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1BEA49D-4477-2CCF-6133-3D1FB8A75C78}"/>
              </a:ext>
            </a:extLst>
          </p:cNvPr>
          <p:cNvSpPr/>
          <p:nvPr/>
        </p:nvSpPr>
        <p:spPr>
          <a:xfrm>
            <a:off x="4751387" y="5215457"/>
            <a:ext cx="4321174" cy="1453631"/>
          </a:xfrm>
          <a:prstGeom prst="roundRect">
            <a:avLst>
              <a:gd name="adj" fmla="val 4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64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1CA0168-E59A-D63D-EBB6-682FC37014AA}"/>
              </a:ext>
            </a:extLst>
          </p:cNvPr>
          <p:cNvSpPr txBox="1"/>
          <p:nvPr/>
        </p:nvSpPr>
        <p:spPr>
          <a:xfrm>
            <a:off x="2133600" y="291860"/>
            <a:ext cx="48768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　　　　　ビジネスモデル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2F1AD4-CD21-1B27-F39B-590831B1FD38}"/>
              </a:ext>
            </a:extLst>
          </p:cNvPr>
          <p:cNvSpPr/>
          <p:nvPr/>
        </p:nvSpPr>
        <p:spPr>
          <a:xfrm>
            <a:off x="107504" y="908720"/>
            <a:ext cx="8856984" cy="518457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17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884</TotalTime>
  <Words>280</Words>
  <Application>Microsoft Office PowerPoint</Application>
  <PresentationFormat>画面に合わせる 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相談員</dc:creator>
  <cp:lastModifiedBy>佐和子 川口</cp:lastModifiedBy>
  <cp:revision>13</cp:revision>
  <cp:lastPrinted>2025-07-04T11:10:21Z</cp:lastPrinted>
  <dcterms:created xsi:type="dcterms:W3CDTF">2023-11-10T01:09:53Z</dcterms:created>
  <dcterms:modified xsi:type="dcterms:W3CDTF">2025-07-04T11:19:14Z</dcterms:modified>
</cp:coreProperties>
</file>